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4" r:id="rId3"/>
    <p:sldId id="257" r:id="rId4"/>
    <p:sldId id="261" r:id="rId5"/>
    <p:sldId id="265" r:id="rId6"/>
    <p:sldId id="260" r:id="rId7"/>
    <p:sldId id="263" r:id="rId8"/>
    <p:sldId id="258" r:id="rId9"/>
    <p:sldId id="259" r:id="rId10"/>
  </p:sldIdLst>
  <p:sldSz cx="6858000" cy="9144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2982" y="-10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5FE92FA-12CA-431F-A8AB-56E2CC241050}" type="datetimeFigureOut">
              <a:rPr lang="da-DK"/>
              <a:pPr/>
              <a:t>24-03-2015</a:t>
            </a:fld>
            <a:endParaRPr lang="da-DK"/>
          </a:p>
        </p:txBody>
      </p:sp>
      <p:sp>
        <p:nvSpPr>
          <p:cNvPr id="4" name="Pladsholder til slidebillede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894F71E-604B-40D9-8534-BD6DF72BDDAA}" type="slidenum">
              <a:rPr lang="da-DK"/>
              <a:pPr/>
              <a:t>‹nr.›</a:t>
            </a:fld>
            <a:endParaRPr lang="da-DK"/>
          </a:p>
        </p:txBody>
      </p:sp>
    </p:spTree>
    <p:extLst>
      <p:ext uri="{BB962C8B-B14F-4D97-AF65-F5344CB8AC3E}">
        <p14:creationId xmlns:p14="http://schemas.microsoft.com/office/powerpoint/2010/main" xmlns="" val="1411313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894F71E-604B-40D9-8534-BD6DF72BDDAA}" type="slidenum">
              <a:rPr lang="da-DK"/>
              <a:pPr/>
              <a:t>1</a:t>
            </a:fld>
            <a:endParaRPr lang="da-DK"/>
          </a:p>
        </p:txBody>
      </p:sp>
    </p:spTree>
    <p:extLst>
      <p:ext uri="{BB962C8B-B14F-4D97-AF65-F5344CB8AC3E}">
        <p14:creationId xmlns:p14="http://schemas.microsoft.com/office/powerpoint/2010/main" xmlns="" val="281847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894F71E-604B-40D9-8534-BD6DF72BDDAA}" type="slidenum">
              <a:rPr lang="da-DK"/>
              <a:pPr/>
              <a:t>2</a:t>
            </a:fld>
            <a:endParaRPr lang="da-DK"/>
          </a:p>
        </p:txBody>
      </p:sp>
    </p:spTree>
    <p:extLst>
      <p:ext uri="{BB962C8B-B14F-4D97-AF65-F5344CB8AC3E}">
        <p14:creationId xmlns:p14="http://schemas.microsoft.com/office/powerpoint/2010/main" xmlns="" val="411960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894F71E-604B-40D9-8534-BD6DF72BDDAA}" type="slidenum">
              <a:rPr lang="da-DK"/>
              <a:pPr/>
              <a:t>3</a:t>
            </a:fld>
            <a:endParaRPr lang="da-DK"/>
          </a:p>
        </p:txBody>
      </p:sp>
    </p:spTree>
    <p:extLst>
      <p:ext uri="{BB962C8B-B14F-4D97-AF65-F5344CB8AC3E}">
        <p14:creationId xmlns:p14="http://schemas.microsoft.com/office/powerpoint/2010/main" xmlns="" val="122151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894F71E-604B-40D9-8534-BD6DF72BDDAA}" type="slidenum">
              <a:rPr lang="da-DK"/>
              <a:pPr/>
              <a:t>4</a:t>
            </a:fld>
            <a:endParaRPr lang="da-DK"/>
          </a:p>
        </p:txBody>
      </p:sp>
    </p:spTree>
    <p:extLst>
      <p:ext uri="{BB962C8B-B14F-4D97-AF65-F5344CB8AC3E}">
        <p14:creationId xmlns:p14="http://schemas.microsoft.com/office/powerpoint/2010/main" xmlns="" val="199036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894F71E-604B-40D9-8534-BD6DF72BDDAA}" type="slidenum">
              <a:rPr lang="da-DK"/>
              <a:pPr/>
              <a:t>5</a:t>
            </a:fld>
            <a:endParaRPr lang="da-DK"/>
          </a:p>
        </p:txBody>
      </p:sp>
    </p:spTree>
    <p:extLst>
      <p:ext uri="{BB962C8B-B14F-4D97-AF65-F5344CB8AC3E}">
        <p14:creationId xmlns:p14="http://schemas.microsoft.com/office/powerpoint/2010/main" xmlns="" val="283708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894F71E-604B-40D9-8534-BD6DF72BDDAA}" type="slidenum">
              <a:rPr lang="da-DK"/>
              <a:pPr/>
              <a:t>6</a:t>
            </a:fld>
            <a:endParaRPr lang="da-DK"/>
          </a:p>
        </p:txBody>
      </p:sp>
    </p:spTree>
    <p:extLst>
      <p:ext uri="{BB962C8B-B14F-4D97-AF65-F5344CB8AC3E}">
        <p14:creationId xmlns:p14="http://schemas.microsoft.com/office/powerpoint/2010/main" xmlns="" val="323549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894F71E-604B-40D9-8534-BD6DF72BDDAA}" type="slidenum">
              <a:rPr lang="da-DK"/>
              <a:pPr/>
              <a:t>7</a:t>
            </a:fld>
            <a:endParaRPr lang="da-DK"/>
          </a:p>
        </p:txBody>
      </p:sp>
    </p:spTree>
    <p:extLst>
      <p:ext uri="{BB962C8B-B14F-4D97-AF65-F5344CB8AC3E}">
        <p14:creationId xmlns:p14="http://schemas.microsoft.com/office/powerpoint/2010/main" xmlns="" val="320925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894F71E-604B-40D9-8534-BD6DF72BDDAA}" type="slidenum">
              <a:rPr lang="da-DK"/>
              <a:pPr/>
              <a:t>8</a:t>
            </a:fld>
            <a:endParaRPr lang="da-DK"/>
          </a:p>
        </p:txBody>
      </p:sp>
    </p:spTree>
    <p:extLst>
      <p:ext uri="{BB962C8B-B14F-4D97-AF65-F5344CB8AC3E}">
        <p14:creationId xmlns:p14="http://schemas.microsoft.com/office/powerpoint/2010/main" xmlns="" val="1900683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894F71E-604B-40D9-8534-BD6DF72BDDAA}" type="slidenum">
              <a:rPr lang="da-DK"/>
              <a:pPr/>
              <a:t>9</a:t>
            </a:fld>
            <a:endParaRPr lang="da-DK"/>
          </a:p>
        </p:txBody>
      </p:sp>
    </p:spTree>
    <p:extLst>
      <p:ext uri="{BB962C8B-B14F-4D97-AF65-F5344CB8AC3E}">
        <p14:creationId xmlns:p14="http://schemas.microsoft.com/office/powerpoint/2010/main" xmlns="" val="93756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4F2D7A3B-1B2E-4F9F-B1A7-C324F30E80D1}" type="datetimeFigureOut">
              <a:rPr lang="da-DK" smtClean="0"/>
              <a:pPr/>
              <a:t>24-03-2015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CB4CB82-1DA3-4286-BF3B-54ADDCB74FBF}"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F2D7A3B-1B2E-4F9F-B1A7-C324F30E80D1}" type="datetimeFigureOut">
              <a:rPr lang="da-DK" smtClean="0"/>
              <a:pPr/>
              <a:t>24-03-2015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CB4CB82-1DA3-4286-BF3B-54ADDCB74FBF}"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3729037" y="488951"/>
            <a:ext cx="1157288" cy="10401300"/>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257175" y="488951"/>
            <a:ext cx="3357563" cy="10401300"/>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F2D7A3B-1B2E-4F9F-B1A7-C324F30E80D1}" type="datetimeFigureOut">
              <a:rPr lang="da-DK" smtClean="0"/>
              <a:pPr/>
              <a:t>24-03-2015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CB4CB82-1DA3-4286-BF3B-54ADDCB74FBF}"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F2D7A3B-1B2E-4F9F-B1A7-C324F30E80D1}" type="datetimeFigureOut">
              <a:rPr lang="da-DK" smtClean="0"/>
              <a:pPr/>
              <a:t>24-03-2015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CB4CB82-1DA3-4286-BF3B-54ADDCB74FBF}"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5875867"/>
            <a:ext cx="5829300" cy="1816100"/>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4F2D7A3B-1B2E-4F9F-B1A7-C324F30E80D1}" type="datetimeFigureOut">
              <a:rPr lang="da-DK" smtClean="0"/>
              <a:pPr/>
              <a:t>24-03-2015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CB4CB82-1DA3-4286-BF3B-54ADDCB74FBF}"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F2D7A3B-1B2E-4F9F-B1A7-C324F30E80D1}" type="datetimeFigureOut">
              <a:rPr lang="da-DK" smtClean="0"/>
              <a:pPr/>
              <a:t>24-03-2015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CB4CB82-1DA3-4286-BF3B-54ADDCB74FBF}"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342900" y="366184"/>
            <a:ext cx="6172200" cy="1524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4F2D7A3B-1B2E-4F9F-B1A7-C324F30E80D1}" type="datetimeFigureOut">
              <a:rPr lang="da-DK" smtClean="0"/>
              <a:pPr/>
              <a:t>24-03-2015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ECB4CB82-1DA3-4286-BF3B-54ADDCB74FBF}"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4F2D7A3B-1B2E-4F9F-B1A7-C324F30E80D1}" type="datetimeFigureOut">
              <a:rPr lang="da-DK" smtClean="0"/>
              <a:pPr/>
              <a:t>24-03-2015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ECB4CB82-1DA3-4286-BF3B-54ADDCB74FBF}"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F2D7A3B-1B2E-4F9F-B1A7-C324F30E80D1}" type="datetimeFigureOut">
              <a:rPr lang="da-DK" smtClean="0"/>
              <a:pPr/>
              <a:t>24-03-2015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ECB4CB82-1DA3-4286-BF3B-54ADDCB74FBF}"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4F2D7A3B-1B2E-4F9F-B1A7-C324F30E80D1}" type="datetimeFigureOut">
              <a:rPr lang="da-DK" smtClean="0"/>
              <a:pPr/>
              <a:t>24-03-2015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CB4CB82-1DA3-4286-BF3B-54ADDCB74FBF}"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4F2D7A3B-1B2E-4F9F-B1A7-C324F30E80D1}" type="datetimeFigureOut">
              <a:rPr lang="da-DK" smtClean="0"/>
              <a:pPr/>
              <a:t>24-03-2015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CB4CB82-1DA3-4286-BF3B-54ADDCB74FBF}"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F2D7A3B-1B2E-4F9F-B1A7-C324F30E80D1}" type="datetimeFigureOut">
              <a:rPr lang="da-DK" smtClean="0"/>
              <a:pPr/>
              <a:t>24-03-2015</a:t>
            </a:fld>
            <a:endParaRPr lang="da-DK"/>
          </a:p>
        </p:txBody>
      </p:sp>
      <p:sp>
        <p:nvSpPr>
          <p:cNvPr id="5" name="Pladsholder til sidefod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CB4CB82-1DA3-4286-BF3B-54ADDCB74FBF}"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rederiksberg.d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548680" y="899592"/>
            <a:ext cx="1107996" cy="369332"/>
          </a:xfrm>
          <a:prstGeom prst="rect">
            <a:avLst/>
          </a:prstGeom>
          <a:noFill/>
        </p:spPr>
        <p:txBody>
          <a:bodyPr wrap="none" rtlCol="0">
            <a:spAutoFit/>
          </a:bodyPr>
          <a:lstStyle/>
          <a:p>
            <a:pPr algn="ctr"/>
            <a:r>
              <a:rPr lang="da-DK" dirty="0" smtClean="0"/>
              <a:t>	</a:t>
            </a:r>
            <a:endParaRPr lang="da-DK" dirty="0"/>
          </a:p>
        </p:txBody>
      </p:sp>
      <p:sp>
        <p:nvSpPr>
          <p:cNvPr id="6" name="Tekstboks 5"/>
          <p:cNvSpPr txBox="1"/>
          <p:nvPr/>
        </p:nvSpPr>
        <p:spPr>
          <a:xfrm>
            <a:off x="1667338" y="827584"/>
            <a:ext cx="3708066" cy="800219"/>
          </a:xfrm>
          <a:prstGeom prst="rect">
            <a:avLst/>
          </a:prstGeom>
          <a:noFill/>
        </p:spPr>
        <p:txBody>
          <a:bodyPr wrap="none" rtlCol="0">
            <a:spAutoFit/>
          </a:bodyPr>
          <a:lstStyle/>
          <a:p>
            <a:pPr algn="ctr"/>
            <a:r>
              <a:rPr lang="da-DK" b="1" dirty="0" smtClean="0">
                <a:latin typeface="Comic Sans MS" pitchFamily="66" charset="0"/>
              </a:rPr>
              <a:t>ALS-NYT</a:t>
            </a:r>
          </a:p>
          <a:p>
            <a:pPr algn="ctr"/>
            <a:r>
              <a:rPr lang="da-DK" sz="1400" b="1" dirty="0" smtClean="0">
                <a:latin typeface="Comic Sans MS" pitchFamily="66" charset="0"/>
              </a:rPr>
              <a:t>Andelsboligforeningen </a:t>
            </a:r>
            <a:r>
              <a:rPr lang="da-DK" sz="1400" b="1" dirty="0" err="1" smtClean="0">
                <a:latin typeface="Comic Sans MS" pitchFamily="66" charset="0"/>
              </a:rPr>
              <a:t>Lyøvej/Sprogøvej</a:t>
            </a:r>
            <a:r>
              <a:rPr lang="da-DK" sz="1400" b="1" dirty="0" smtClean="0">
                <a:latin typeface="Comic Sans MS" pitchFamily="66" charset="0"/>
              </a:rPr>
              <a:t> </a:t>
            </a:r>
          </a:p>
          <a:p>
            <a:pPr algn="ctr"/>
            <a:r>
              <a:rPr lang="da-DK" sz="1400" b="1" dirty="0" smtClean="0">
                <a:latin typeface="Comic Sans MS" pitchFamily="66" charset="0"/>
              </a:rPr>
              <a:t>Marts 2015</a:t>
            </a:r>
            <a:endParaRPr lang="da-DK" sz="1400" b="1" dirty="0">
              <a:latin typeface="Comic Sans MS" pitchFamily="66" charset="0"/>
            </a:endParaRPr>
          </a:p>
        </p:txBody>
      </p:sp>
      <p:sp>
        <p:nvSpPr>
          <p:cNvPr id="8" name="Tekstboks 7"/>
          <p:cNvSpPr txBox="1"/>
          <p:nvPr/>
        </p:nvSpPr>
        <p:spPr>
          <a:xfrm>
            <a:off x="404664" y="2051720"/>
            <a:ext cx="6333403" cy="8279190"/>
          </a:xfrm>
          <a:prstGeom prst="rect">
            <a:avLst/>
          </a:prstGeom>
          <a:noFill/>
        </p:spPr>
        <p:txBody>
          <a:bodyPr wrap="square" rtlCol="0">
            <a:spAutoFit/>
          </a:bodyPr>
          <a:lstStyle/>
          <a:p>
            <a:r>
              <a:rPr lang="da-DK" sz="1600" b="1" dirty="0"/>
              <a:t>Foråret er begyndt</a:t>
            </a:r>
          </a:p>
          <a:p>
            <a:r>
              <a:rPr lang="da-DK" sz="1200" dirty="0"/>
              <a:t>Med foråret skudt i gang vil vi i bestyrelsen gerne ønske alle andelshavere et fantastisk forår og en super fantastisk sommer.</a:t>
            </a:r>
          </a:p>
          <a:p>
            <a:endParaRPr lang="da-DK" sz="1200" dirty="0"/>
          </a:p>
          <a:p>
            <a:r>
              <a:rPr lang="da-DK" sz="1200" dirty="0"/>
              <a:t>Vi har fået en henvendelse fra en andelshaver, som havde sit barn med i gården og lege på græsplænen, hvor barnet desværre blev smurt ind i l…. . Alle i vores andelsforening ved godt, at det ikke er hunde-høm-høm, da det er vedtaget på vores generalforsamling, at der ikke må gå løse hunde rundt i vores gård. Men desværre er kattene fra de andre gårde jo ikke i snor og det er katte-høm-høm, som ligger i vores græsplæne. Dette opslag er også for, at man lige skal være opmærksom, hvis man kunne finde på at lægge sig på et tæppe på græsset, når det bliver varmere i vejret.</a:t>
            </a:r>
          </a:p>
          <a:p>
            <a:endParaRPr lang="da-DK" sz="1200" dirty="0"/>
          </a:p>
          <a:p>
            <a:r>
              <a:rPr lang="da-DK" sz="1200" dirty="0"/>
              <a:t>Vær også opmærksom på at vi alle er ansvarlige for vores gård. Det betyder, at hvis du har gæster med i gården for at hygge, grille, drikke kaffe eller anden form for ”fest”, så skal du huske at rydde op efter dig og stille borde og stole tilbage.</a:t>
            </a:r>
          </a:p>
          <a:p>
            <a:endParaRPr lang="da-DK" sz="1200" dirty="0"/>
          </a:p>
          <a:p>
            <a:r>
              <a:rPr lang="da-DK" sz="1200" dirty="0"/>
              <a:t>Desværre oplevede vi sidste sommer, at flere andelshavere ”glemte” at rydde op efter sig og stille borde og stole tilbage. Det betød at vi fik en ekstraregning fra vores betalte vicevært. Så hvis vi ikke hjælper hinanden vil det igen komme til at betyde huslejestigning hos alle andelshavere.</a:t>
            </a:r>
          </a:p>
          <a:p>
            <a:endParaRPr lang="da-DK" sz="1200" dirty="0"/>
          </a:p>
          <a:p>
            <a:r>
              <a:rPr lang="da-DK" sz="1200" dirty="0"/>
              <a:t>Det samme gælder papkasser i skralderummet. Gang på gang oplever bestyrelsen og sidst her i weekenden uge 11/2015, at der bliver stillet papkasser, urtepotter, brugte elektroniske apparater </a:t>
            </a:r>
            <a:r>
              <a:rPr lang="da-DK" sz="1200" dirty="0" err="1"/>
              <a:t>o.s.v</a:t>
            </a:r>
            <a:r>
              <a:rPr lang="da-DK" sz="1200" dirty="0"/>
              <a:t>. ved siden af skraldebøtterne. </a:t>
            </a:r>
          </a:p>
          <a:p>
            <a:endParaRPr lang="da-DK" sz="1200" dirty="0"/>
          </a:p>
          <a:p>
            <a:r>
              <a:rPr lang="da-DK" sz="1200" dirty="0"/>
              <a:t>Her skal man også lige hjælpe sig selv og hinanden. Riv nu de papkasser i stykker og smid så ned i skraldebøtten. Glas og flasker skal du selv aflevere ved de respektive depotsteder og rugte elektroniske dimser, må du selv køre på genbrugspladsen eller opbevare selv på dit loftrum eller kælderrum, indtil der kommer container, som bestyrelsen oplyser på opslag i opgangen ca. 3-4 gange årligt. </a:t>
            </a:r>
            <a:endParaRPr lang="da-DK" sz="1200" dirty="0">
              <a:solidFill>
                <a:srgbClr val="FF0000"/>
              </a:solidFill>
            </a:endParaRPr>
          </a:p>
          <a:p>
            <a:endParaRPr lang="da-DK" sz="1200" dirty="0"/>
          </a:p>
          <a:p>
            <a:r>
              <a:rPr lang="da-DK" sz="1200" dirty="0"/>
              <a:t>Hvis den betalte vicevært skal tage sig af dette skrald, vil dette betyde en ekstraregning som igen i sidste ende havner som huslejestigning hos os alle i ALS.</a:t>
            </a:r>
          </a:p>
          <a:p>
            <a:endParaRPr lang="da-DK" sz="1200" b="1" dirty="0"/>
          </a:p>
          <a:p>
            <a:endParaRPr lang="da-DK" sz="1200" b="1" dirty="0"/>
          </a:p>
          <a:p>
            <a:endParaRPr lang="da-DK" sz="1200" b="1" dirty="0"/>
          </a:p>
          <a:p>
            <a:endParaRPr lang="da-DK" sz="1200" b="1" dirty="0"/>
          </a:p>
          <a:p>
            <a:endParaRPr lang="da-DK" sz="1200" b="1" dirty="0"/>
          </a:p>
          <a:p>
            <a:endParaRPr lang="da-DK" sz="1200" b="1" dirty="0"/>
          </a:p>
          <a:p>
            <a:endParaRPr lang="da-DK" sz="1200" b="1" dirty="0"/>
          </a:p>
          <a:p>
            <a:endParaRPr lang="da-DK" sz="1200" b="1" dirty="0"/>
          </a:p>
          <a:p>
            <a:endParaRPr lang="da-DK" sz="1200" b="1" dirty="0"/>
          </a:p>
          <a:p>
            <a:endParaRPr lang="da-DK" sz="1200" b="1" dirty="0"/>
          </a:p>
          <a:p>
            <a:endParaRPr lang="da-DK" sz="1200" b="1" dirty="0"/>
          </a:p>
          <a:p>
            <a:endParaRPr lang="da-DK" sz="1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83568"/>
            <a:ext cx="6552728" cy="7048083"/>
          </a:xfrm>
          <a:prstGeom prst="rect">
            <a:avLst/>
          </a:prstGeom>
        </p:spPr>
        <p:txBody>
          <a:bodyPr wrap="square">
            <a:spAutoFit/>
          </a:bodyPr>
          <a:lstStyle/>
          <a:p>
            <a:r>
              <a:rPr lang="da-DK" sz="1600" b="1" dirty="0"/>
              <a:t>Trappevask (Fast punkt i ALS-NYT)</a:t>
            </a:r>
          </a:p>
          <a:p>
            <a:r>
              <a:rPr lang="da-DK" sz="1200" dirty="0"/>
              <a:t>Vær opmærksom på at vask af hovedtrapperne bliver foretaget hver tirsdag (se også opslag på opslagstavlen i alle opgange).</a:t>
            </a:r>
          </a:p>
          <a:p>
            <a:endParaRPr lang="da-DK" sz="1200" dirty="0"/>
          </a:p>
          <a:p>
            <a:r>
              <a:rPr lang="da-DK" sz="1200" dirty="0"/>
              <a:t>Vær opmærksom på at der ikke bliver vasket under din dørmåtte og du skal derfor, hvis du </a:t>
            </a:r>
          </a:p>
          <a:p>
            <a:r>
              <a:rPr lang="da-DK" sz="1200" dirty="0"/>
              <a:t>ønsker, at der bliver vasket  under måtten, tage din dørmåtte ind mandag aften til tirsdag efter-</a:t>
            </a:r>
          </a:p>
          <a:p>
            <a:r>
              <a:rPr lang="da-DK" sz="1200" dirty="0"/>
              <a:t>middag efter kl. 16.00</a:t>
            </a:r>
          </a:p>
          <a:p>
            <a:endParaRPr lang="da-DK" sz="1200" dirty="0"/>
          </a:p>
          <a:p>
            <a:r>
              <a:rPr lang="da-DK" sz="1200" dirty="0"/>
              <a:t>Der bliver vasket køkkentrapper en gang om måneden. Her er der desværre ingen fast ugedag.</a:t>
            </a:r>
          </a:p>
          <a:p>
            <a:endParaRPr lang="da-DK" sz="1200" dirty="0"/>
          </a:p>
          <a:p>
            <a:r>
              <a:rPr lang="da-DK" sz="1600" b="1" dirty="0"/>
              <a:t>Tørretumbleren i vaskekælderen</a:t>
            </a:r>
          </a:p>
          <a:p>
            <a:r>
              <a:rPr lang="da-DK" sz="1200" dirty="0"/>
              <a:t>Vi har desværre haft tekniske problemer med tørretumbleren flere gange på det sidste.</a:t>
            </a:r>
          </a:p>
          <a:p>
            <a:endParaRPr lang="da-DK" sz="1200" dirty="0"/>
          </a:p>
          <a:p>
            <a:r>
              <a:rPr lang="da-DK" sz="1200" dirty="0"/>
              <a:t>Teknikeren som blev tilkaldt alle gangene oplyser til os, at tørretumbleren er gået i stykker fordi man overfylder tørretumbleren med vådt tøj.</a:t>
            </a:r>
          </a:p>
          <a:p>
            <a:endParaRPr lang="da-DK" sz="1200" dirty="0"/>
          </a:p>
          <a:p>
            <a:r>
              <a:rPr lang="da-DK" sz="1200" dirty="0"/>
              <a:t>For at vi ikke skal komme ud i flere motorstop på tørretumbleren, beder man derfor alle som benytter tørretumbleren om at:</a:t>
            </a:r>
          </a:p>
          <a:p>
            <a:endParaRPr lang="da-DK" sz="1200" dirty="0"/>
          </a:p>
          <a:p>
            <a:pPr marL="171450" indent="-171450">
              <a:buFont typeface="Arial" panose="020B0604020202020204" pitchFamily="34" charset="0"/>
              <a:buChar char="•"/>
            </a:pPr>
            <a:r>
              <a:rPr lang="da-DK" sz="1200" dirty="0"/>
              <a:t>Benytte centrifuge før man benytter tørretumbler. Det sparer også både tid, CO2 og penge.</a:t>
            </a:r>
          </a:p>
          <a:p>
            <a:r>
              <a:rPr lang="da-DK" sz="1200" dirty="0"/>
              <a:t>     (spørg os ”gamle” hvordan centrifugen virker, hvis du er i tvivl).</a:t>
            </a:r>
          </a:p>
          <a:p>
            <a:pPr marL="171450" indent="-171450">
              <a:buFont typeface="Arial" panose="020B0604020202020204" pitchFamily="34" charset="0"/>
              <a:buChar char="•"/>
            </a:pPr>
            <a:r>
              <a:rPr lang="da-DK" sz="1200" dirty="0"/>
              <a:t>Fyld ikke mere i tørretumbleren end det som svarer til en vaskemaskine fyldt med tøj.</a:t>
            </a:r>
          </a:p>
          <a:p>
            <a:r>
              <a:rPr lang="da-DK" sz="1200" dirty="0"/>
              <a:t>     (Tørretumbleren taber simpelthen pusten fordi det bliver for tungt og dermed går den i stykker)</a:t>
            </a:r>
          </a:p>
          <a:p>
            <a:endParaRPr lang="da-DK" sz="1200" dirty="0"/>
          </a:p>
          <a:p>
            <a:r>
              <a:rPr lang="da-DK" sz="1200" dirty="0"/>
              <a:t>Du hjælper jo også din nabo, som måske har den næste vasketur efter dig, og som så står med sit vasketøj, som ikke kan blive tørret. Så på forhånd tak fordi du tænker dig om ;O)</a:t>
            </a:r>
          </a:p>
          <a:p>
            <a:endParaRPr lang="da-DK" sz="1200" dirty="0"/>
          </a:p>
          <a:p>
            <a:endParaRPr lang="da-DK" sz="1200" dirty="0"/>
          </a:p>
          <a:p>
            <a:r>
              <a:rPr lang="da-DK" sz="1600" b="1" dirty="0"/>
              <a:t>Renten på dit boliglån</a:t>
            </a:r>
          </a:p>
          <a:p>
            <a:r>
              <a:rPr lang="da-DK" sz="1200" dirty="0"/>
              <a:t>Efter generalforsamlingen her den 30. september 2014 med  de vedtægtsændringer der blev vedtaget </a:t>
            </a:r>
          </a:p>
          <a:p>
            <a:r>
              <a:rPr lang="da-DK" sz="1200" dirty="0"/>
              <a:t>og på efterfølgende bestyrelsesmøde den 14. oktober 2014 har bestyrelsen talt om, at vi skulle</a:t>
            </a:r>
          </a:p>
          <a:p>
            <a:r>
              <a:rPr lang="da-DK" sz="1200" dirty="0"/>
              <a:t>huske at give alle andelshavere et lille tip om at du lige skal tjekke med din bank omkring din rente dit boliglån, hvis du har et boliglån. </a:t>
            </a:r>
          </a:p>
          <a:p>
            <a:endParaRPr lang="da-DK" sz="1200" dirty="0"/>
          </a:p>
          <a:p>
            <a:r>
              <a:rPr lang="da-DK" sz="1200" dirty="0"/>
              <a:t>Her henviser bestyrelsen til de netop nye vedtægtsændringer som kan have en positiv indflydelse</a:t>
            </a:r>
          </a:p>
          <a:p>
            <a:r>
              <a:rPr lang="da-DK" sz="1200" dirty="0"/>
              <a:t>på dit boliglån, så du eventuelt kan få en lavere rentesats på dit lån hos din bank.</a:t>
            </a:r>
          </a:p>
          <a:p>
            <a:endParaRPr lang="da-DK" sz="1200" dirty="0"/>
          </a:p>
        </p:txBody>
      </p:sp>
    </p:spTree>
    <p:extLst>
      <p:ext uri="{BB962C8B-B14F-4D97-AF65-F5344CB8AC3E}">
        <p14:creationId xmlns:p14="http://schemas.microsoft.com/office/powerpoint/2010/main" xmlns="" val="211534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213632" y="611560"/>
            <a:ext cx="6644367" cy="6986528"/>
          </a:xfrm>
          <a:prstGeom prst="rect">
            <a:avLst/>
          </a:prstGeom>
          <a:noFill/>
        </p:spPr>
        <p:txBody>
          <a:bodyPr wrap="square" rtlCol="0">
            <a:spAutoFit/>
          </a:bodyPr>
          <a:lstStyle/>
          <a:p>
            <a:endParaRPr lang="da-DK" sz="1600" b="1" dirty="0"/>
          </a:p>
          <a:p>
            <a:endParaRPr lang="da-DK" sz="1600" b="1" dirty="0"/>
          </a:p>
          <a:p>
            <a:r>
              <a:rPr lang="da-DK" sz="1600" b="1" dirty="0"/>
              <a:t>Vores hoveddør til lejligheden. (Fast punkt her i ALS-NYT)</a:t>
            </a:r>
          </a:p>
          <a:p>
            <a:r>
              <a:rPr lang="da-DK" sz="1200" dirty="0"/>
              <a:t>Vores hoveddøre til lejligheden er mærket ”bevaringsværdi” og derfor skal bestyrelsen spørges</a:t>
            </a:r>
          </a:p>
          <a:p>
            <a:r>
              <a:rPr lang="da-DK" sz="1200" dirty="0"/>
              <a:t>til råds når/hvis du vil ændre på udseendet af selve døren, messinghåndtaget, brevsprækken, </a:t>
            </a:r>
          </a:p>
          <a:p>
            <a:r>
              <a:rPr lang="da-DK" sz="1200" dirty="0"/>
              <a:t>Ringeklokke eller lignende som vil forandre udseendet på dør og karm.</a:t>
            </a:r>
          </a:p>
          <a:p>
            <a:endParaRPr lang="da-DK" sz="1200" dirty="0"/>
          </a:p>
          <a:p>
            <a:endParaRPr lang="da-DK" sz="1200" b="1" dirty="0"/>
          </a:p>
          <a:p>
            <a:r>
              <a:rPr lang="da-DK" sz="1600" b="1" dirty="0"/>
              <a:t>Vores tørrelofter/lofter . (Vi skriver det igen </a:t>
            </a:r>
            <a:r>
              <a:rPr lang="da-DK" sz="1600" b="1" dirty="0" err="1"/>
              <a:t>igen</a:t>
            </a:r>
            <a:r>
              <a:rPr lang="da-DK" sz="1600" b="1" dirty="0"/>
              <a:t> og igen……</a:t>
            </a:r>
          </a:p>
          <a:p>
            <a:r>
              <a:rPr lang="da-DK" sz="1600" b="1" dirty="0"/>
              <a:t>Men det hjælper nok ……en dag)</a:t>
            </a:r>
          </a:p>
          <a:p>
            <a:r>
              <a:rPr lang="da-DK" sz="1200" dirty="0"/>
              <a:t>Der bliver stadigvæk hele tiden stillet ting i fællesarealerne på vores loft. Disse ting  kan være en</a:t>
            </a:r>
          </a:p>
          <a:p>
            <a:r>
              <a:rPr lang="da-DK" sz="1200" dirty="0"/>
              <a:t> brandfælde og bestyrelsen henstiller kraftigt til, at ejerne af disse ting og genstande fjerner disse.</a:t>
            </a:r>
          </a:p>
          <a:p>
            <a:r>
              <a:rPr lang="da-DK" sz="1200" dirty="0"/>
              <a:t>Det kan simpelthen ikke være rigtigt og ej heller er det i orden at bestyrelsen skal fjerne andelsbolig-</a:t>
            </a:r>
          </a:p>
          <a:p>
            <a:r>
              <a:rPr lang="da-DK" sz="1200" dirty="0"/>
              <a:t>havernes papkasser fra nyindkøbte Fladskærms TV, gamle døre fra lejligheder, gamle køkkenskabs-</a:t>
            </a:r>
          </a:p>
          <a:p>
            <a:r>
              <a:rPr lang="da-DK" sz="1200" dirty="0"/>
              <a:t>låger og meget meget andet mystisk som finder vej til vores fællesarealer på loftet.</a:t>
            </a:r>
          </a:p>
          <a:p>
            <a:endParaRPr lang="da-DK" sz="1200" dirty="0"/>
          </a:p>
          <a:p>
            <a:r>
              <a:rPr lang="da-DK" sz="1600" b="1" dirty="0"/>
              <a:t>Gl. viceværtlejlighed</a:t>
            </a:r>
          </a:p>
          <a:p>
            <a:r>
              <a:rPr lang="da-DK" sz="1200" dirty="0"/>
              <a:t>Ja. Det er sandt. Den gamle viceværtlejlighed er solgt og den nye ejer er i fuld gang med renovering.</a:t>
            </a:r>
          </a:p>
          <a:p>
            <a:endParaRPr lang="da-DK" sz="1200" dirty="0"/>
          </a:p>
          <a:p>
            <a:r>
              <a:rPr lang="da-DK" sz="1600" b="1" dirty="0"/>
              <a:t>Vores egen hjemmeside</a:t>
            </a:r>
          </a:p>
          <a:p>
            <a:r>
              <a:rPr lang="da-DK" sz="1200" dirty="0"/>
              <a:t>Hjemmesiden kører og a</a:t>
            </a:r>
            <a:r>
              <a:rPr lang="da-DK" sz="1200" dirty="0">
                <a:latin typeface="Calibri" charset="0"/>
              </a:rPr>
              <a:t>dressen på vores hjemmeside er: </a:t>
            </a:r>
          </a:p>
          <a:p>
            <a:endParaRPr lang="da-DK" sz="1200" dirty="0">
              <a:latin typeface="Calibri" charset="0"/>
            </a:endParaRPr>
          </a:p>
          <a:p>
            <a:r>
              <a:rPr lang="da-DK" sz="1200" dirty="0">
                <a:latin typeface="Calibri" charset="0"/>
              </a:rPr>
              <a:t>ls.boligexperten.dk (LS står for Lyøvej/Sprogøvej) </a:t>
            </a:r>
          </a:p>
          <a:p>
            <a:endParaRPr lang="da-DK" sz="1200" dirty="0">
              <a:latin typeface="Calibri" charset="0"/>
            </a:endParaRPr>
          </a:p>
          <a:p>
            <a:r>
              <a:rPr lang="da-DK" sz="1200" dirty="0"/>
              <a:t>Hvis du vil logge ind som beboer er kodeordet: HEB193</a:t>
            </a:r>
          </a:p>
          <a:p>
            <a:endParaRPr lang="da-DK" sz="1200" dirty="0"/>
          </a:p>
          <a:p>
            <a:r>
              <a:rPr lang="da-DK" sz="1200" dirty="0"/>
              <a:t>Bestyrelsesmedlem Maibrit Gjørup kan fremover kontaktes,  hvis du har noget som skal ”slås op” </a:t>
            </a:r>
          </a:p>
          <a:p>
            <a:r>
              <a:rPr lang="da-DK" sz="1200" dirty="0"/>
              <a:t>på hjemmesiden. Det kunne være du overvejer at sælge ting og sager, eller du går og mangler noget så kan du efterlyse det via hjemmesiden.</a:t>
            </a:r>
          </a:p>
          <a:p>
            <a:endParaRPr lang="da-DK" sz="1200" dirty="0"/>
          </a:p>
          <a:p>
            <a:r>
              <a:rPr lang="da-DK" sz="1200" dirty="0"/>
              <a:t>ALS-NYT vil også fremover kunne læses på hjemmesiden og vi vil forsøge at finde de gamle numre</a:t>
            </a:r>
          </a:p>
          <a:p>
            <a:r>
              <a:rPr lang="da-DK" sz="1200" dirty="0"/>
              <a:t>af ALS-NYT frem, så også disse vil være tilgængelige på vores hjemmeside.</a:t>
            </a:r>
          </a:p>
          <a:p>
            <a:endParaRPr lang="da-DK" sz="1200" dirty="0"/>
          </a:p>
          <a:p>
            <a:r>
              <a:rPr lang="da-DK" sz="1200" dirty="0"/>
              <a:t>Vi omdeler forsat ALS-NYT i papirform, indtil vi beslutter anderledes :O)</a:t>
            </a:r>
          </a:p>
          <a:p>
            <a:endParaRPr lang="da-DK"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p:cNvSpPr txBox="1"/>
          <p:nvPr/>
        </p:nvSpPr>
        <p:spPr>
          <a:xfrm>
            <a:off x="476673" y="611560"/>
            <a:ext cx="6192688" cy="523220"/>
          </a:xfrm>
          <a:prstGeom prst="rect">
            <a:avLst/>
          </a:prstGeom>
          <a:noFill/>
        </p:spPr>
        <p:txBody>
          <a:bodyPr wrap="square" rtlCol="0">
            <a:spAutoFit/>
          </a:bodyPr>
          <a:lstStyle/>
          <a:p>
            <a:endParaRPr lang="da-DK" sz="1600" b="1" dirty="0"/>
          </a:p>
          <a:p>
            <a:endParaRPr lang="da-DK" sz="1200" dirty="0" smtClean="0"/>
          </a:p>
        </p:txBody>
      </p:sp>
      <p:sp>
        <p:nvSpPr>
          <p:cNvPr id="2" name="Tekstfelt 1"/>
          <p:cNvSpPr txBox="1"/>
          <p:nvPr/>
        </p:nvSpPr>
        <p:spPr>
          <a:xfrm>
            <a:off x="402201" y="755576"/>
            <a:ext cx="184731" cy="830997"/>
          </a:xfrm>
          <a:prstGeom prst="rect">
            <a:avLst/>
          </a:prstGeom>
          <a:noFill/>
        </p:spPr>
        <p:txBody>
          <a:bodyPr wrap="none" rtlCol="0">
            <a:spAutoFit/>
          </a:bodyPr>
          <a:lstStyle/>
          <a:p>
            <a:endParaRPr lang="da-DK" sz="1200" dirty="0"/>
          </a:p>
          <a:p>
            <a:endParaRPr lang="da-DK" sz="1200" dirty="0" smtClean="0"/>
          </a:p>
          <a:p>
            <a:endParaRPr lang="da-DK" sz="1200" dirty="0"/>
          </a:p>
          <a:p>
            <a:endParaRPr lang="da-DK" sz="1200" dirty="0" smtClean="0"/>
          </a:p>
        </p:txBody>
      </p:sp>
      <p:sp>
        <p:nvSpPr>
          <p:cNvPr id="3" name="Rektangel 2"/>
          <p:cNvSpPr/>
          <p:nvPr/>
        </p:nvSpPr>
        <p:spPr>
          <a:xfrm>
            <a:off x="260647" y="611560"/>
            <a:ext cx="6336705" cy="7725192"/>
          </a:xfrm>
          <a:prstGeom prst="rect">
            <a:avLst/>
          </a:prstGeom>
        </p:spPr>
        <p:txBody>
          <a:bodyPr wrap="square">
            <a:spAutoFit/>
          </a:bodyPr>
          <a:lstStyle/>
          <a:p>
            <a:r>
              <a:rPr lang="da-DK" sz="1600" b="1" dirty="0"/>
              <a:t>Bestyrelsen håndhæver reglerne</a:t>
            </a:r>
          </a:p>
          <a:p>
            <a:r>
              <a:rPr lang="da-DK" sz="1200" dirty="0"/>
              <a:t>Bestyrelsen har de seneste par år strammet op omkring håndhævelse af blandt andet reglerne om fremleje, salg af lejligheder og andre love og regler som omhandler vores andelsforening.</a:t>
            </a:r>
          </a:p>
          <a:p>
            <a:endParaRPr lang="da-DK" sz="1200" dirty="0"/>
          </a:p>
          <a:p>
            <a:r>
              <a:rPr lang="da-DK" sz="1200" dirty="0"/>
              <a:t>Der er blandt andet konstateret ulovlig udlejning af en andelslejlighed. Det vil sige uden bestyrelsens godkendelse af fremleje.</a:t>
            </a:r>
          </a:p>
          <a:p>
            <a:endParaRPr lang="da-DK" sz="1200" dirty="0"/>
          </a:p>
          <a:p>
            <a:r>
              <a:rPr lang="da-DK" sz="1200" dirty="0"/>
              <a:t>Netop ulovlig fremleje af en lejlighed i flere år, uden bestyrelsens godkendelse, har resulteret i en lejlighed som ser sådan ud (billederne taler vist helt for sig selv):</a:t>
            </a:r>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endParaRPr lang="da-DK" sz="1200" dirty="0"/>
          </a:p>
          <a:p>
            <a:r>
              <a:rPr lang="da-DK" sz="1200" dirty="0"/>
              <a:t>……og dette </a:t>
            </a:r>
            <a:r>
              <a:rPr lang="da-DK" sz="1200" i="1" dirty="0"/>
              <a:t>er </a:t>
            </a:r>
            <a:r>
              <a:rPr lang="da-DK" sz="1200" b="1" i="1" u="sng" dirty="0"/>
              <a:t>ikke</a:t>
            </a:r>
            <a:r>
              <a:rPr lang="da-DK" sz="1200" i="1" dirty="0"/>
              <a:t> </a:t>
            </a:r>
            <a:r>
              <a:rPr lang="da-DK" sz="1200" dirty="0"/>
              <a:t>en lejlighed under renovering, men en lejlighed som nu skal sælges fordi bestyrelsen har grebet ind og stoppet ulovlig udlejning.</a:t>
            </a:r>
          </a:p>
          <a:p>
            <a:endParaRPr lang="da-DK" sz="1200" dirty="0"/>
          </a:p>
          <a:p>
            <a:r>
              <a:rPr lang="da-DK" sz="1200" dirty="0"/>
              <a:t>Det drejer sig om Sprogøvej 10, st. tv. Som nu skal sættes til salg.</a:t>
            </a:r>
          </a:p>
          <a:p>
            <a:endParaRPr lang="da-DK" sz="1200" dirty="0"/>
          </a:p>
          <a:p>
            <a:r>
              <a:rPr lang="da-DK" sz="1200" dirty="0"/>
              <a:t>De næste 2 billeder på næste side er fra samme lejlighed, og vi i bestyrelsen synes, at I andelshavere, skal have lov til at se, hvor galt det kan gå.</a:t>
            </a:r>
          </a:p>
        </p:txBody>
      </p:sp>
      <p:pic>
        <p:nvPicPr>
          <p:cNvPr id="4" name="Billed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932" y="2659081"/>
            <a:ext cx="5445224" cy="3630149"/>
          </a:xfrm>
          <a:prstGeom prst="rect">
            <a:avLst/>
          </a:prstGeom>
        </p:spPr>
      </p:pic>
    </p:spTree>
    <p:extLst>
      <p:ext uri="{BB962C8B-B14F-4D97-AF65-F5344CB8AC3E}">
        <p14:creationId xmlns:p14="http://schemas.microsoft.com/office/powerpoint/2010/main" xmlns="" val="390590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2886" y="423898"/>
            <a:ext cx="5956434" cy="3970956"/>
          </a:xfrm>
          <a:prstGeom prst="rect">
            <a:avLst/>
          </a:prstGeom>
        </p:spPr>
      </p:pic>
      <p:pic>
        <p:nvPicPr>
          <p:cNvPr id="6" name="Billed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7728" y="4716016"/>
            <a:ext cx="5669868" cy="3779912"/>
          </a:xfrm>
          <a:prstGeom prst="rect">
            <a:avLst/>
          </a:prstGeom>
        </p:spPr>
      </p:pic>
    </p:spTree>
    <p:extLst>
      <p:ext uri="{BB962C8B-B14F-4D97-AF65-F5344CB8AC3E}">
        <p14:creationId xmlns:p14="http://schemas.microsoft.com/office/powerpoint/2010/main" xmlns="" val="152299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548680" y="899592"/>
            <a:ext cx="6211444" cy="5447645"/>
          </a:xfrm>
          <a:prstGeom prst="rect">
            <a:avLst/>
          </a:prstGeom>
          <a:noFill/>
        </p:spPr>
        <p:txBody>
          <a:bodyPr wrap="none" rtlCol="0">
            <a:spAutoFit/>
          </a:bodyPr>
          <a:lstStyle/>
          <a:p>
            <a:r>
              <a:rPr lang="da-DK" sz="1600" b="1" dirty="0" smtClean="0"/>
              <a:t>Sko og støvler på trappen</a:t>
            </a:r>
            <a:endParaRPr lang="da-DK" sz="1600" b="1" dirty="0"/>
          </a:p>
          <a:p>
            <a:r>
              <a:rPr lang="da-DK" sz="1200" dirty="0" smtClean="0"/>
              <a:t>Bestyrelsen beder alle huske om at tage hensyn og ikke stille sko og støvler uden for vores</a:t>
            </a:r>
          </a:p>
          <a:p>
            <a:r>
              <a:rPr lang="da-DK" sz="1200" dirty="0" smtClean="0"/>
              <a:t>lejligheds døre. Dette gælder både hoved- og køkkendør.</a:t>
            </a:r>
          </a:p>
          <a:p>
            <a:endParaRPr lang="da-DK" sz="1200" dirty="0" smtClean="0"/>
          </a:p>
          <a:p>
            <a:r>
              <a:rPr lang="da-DK" sz="1200" dirty="0" smtClean="0"/>
              <a:t>Det er stadig et problem på nogle trappeafsatser, at man ikke kan komme forbi uden risiko </a:t>
            </a:r>
          </a:p>
          <a:p>
            <a:r>
              <a:rPr lang="da-DK" sz="1200" dirty="0" smtClean="0"/>
              <a:t>for at falde.</a:t>
            </a:r>
          </a:p>
          <a:p>
            <a:endParaRPr lang="da-DK" sz="1200" dirty="0"/>
          </a:p>
          <a:p>
            <a:r>
              <a:rPr lang="da-DK" sz="1200" dirty="0" smtClean="0"/>
              <a:t>Husk nu, at alle vores trapper er flugtveje ved brand.</a:t>
            </a:r>
          </a:p>
          <a:p>
            <a:r>
              <a:rPr lang="da-DK" sz="1200" dirty="0" smtClean="0"/>
              <a:t>Bestyrelsen takker for hjælpen på forhånd.</a:t>
            </a:r>
          </a:p>
          <a:p>
            <a:endParaRPr lang="da-DK" sz="1200" dirty="0" smtClean="0"/>
          </a:p>
          <a:p>
            <a:r>
              <a:rPr lang="da-DK" sz="1600" b="1" dirty="0" smtClean="0"/>
              <a:t>Skiltning på vores dør (Den tar´ vi også lige en gang til)</a:t>
            </a:r>
          </a:p>
          <a:p>
            <a:r>
              <a:rPr lang="da-DK" sz="1200" dirty="0" smtClean="0"/>
              <a:t>Bestyrelsen skal venligst bede alle andelshavere sikre sig, at der er navnskilt på vores hoveddør </a:t>
            </a:r>
          </a:p>
          <a:p>
            <a:r>
              <a:rPr lang="da-DK" sz="1200" dirty="0" smtClean="0"/>
              <a:t>til vores lejligheder. Så derfor henstilles der til at få bragt dette i orden snarest muligt.</a:t>
            </a:r>
          </a:p>
          <a:p>
            <a:endParaRPr lang="da-DK" sz="1200" dirty="0"/>
          </a:p>
          <a:p>
            <a:r>
              <a:rPr lang="da-DK" sz="1200" dirty="0" smtClean="0"/>
              <a:t>Det er stadig påbudt og dermed lovpligtigt, at der er navneskilt på vores hoveddør, ( altså din dør</a:t>
            </a:r>
          </a:p>
          <a:p>
            <a:r>
              <a:rPr lang="da-DK" sz="1200" dirty="0" smtClean="0"/>
              <a:t> til din lejlighed),  selvom vi nu har postkasser i  stueetagen.</a:t>
            </a:r>
          </a:p>
          <a:p>
            <a:endParaRPr lang="da-DK" sz="1200" dirty="0"/>
          </a:p>
          <a:p>
            <a:r>
              <a:rPr lang="da-DK" sz="1200" dirty="0" smtClean="0"/>
              <a:t>På forhånd tak for hjælpen.</a:t>
            </a:r>
          </a:p>
          <a:p>
            <a:endParaRPr lang="da-DK" sz="1200" dirty="0"/>
          </a:p>
          <a:p>
            <a:endParaRPr lang="da-DK" sz="1200" dirty="0"/>
          </a:p>
          <a:p>
            <a:r>
              <a:rPr lang="da-DK" sz="1600" b="1" dirty="0" smtClean="0"/>
              <a:t>Cigaretskodder i skraldebøtten, TAK</a:t>
            </a:r>
          </a:p>
          <a:p>
            <a:r>
              <a:rPr lang="da-DK" sz="1200" dirty="0" smtClean="0"/>
              <a:t>Det er bare ikke i orden, at man smider cigaretskodder ud af vinduerne og dermed er en fare</a:t>
            </a:r>
          </a:p>
          <a:p>
            <a:r>
              <a:rPr lang="da-DK" sz="1200" dirty="0"/>
              <a:t>f</a:t>
            </a:r>
            <a:r>
              <a:rPr lang="da-DK" sz="1200" dirty="0" smtClean="0"/>
              <a:t>or personer som går forbi og kan risikere at få et tændt cigaretskod i hovedet.</a:t>
            </a:r>
          </a:p>
          <a:p>
            <a:endParaRPr lang="da-DK" sz="1200" dirty="0"/>
          </a:p>
          <a:p>
            <a:r>
              <a:rPr lang="da-DK" sz="1200" dirty="0" smtClean="0"/>
              <a:t>Vi skal alle have lov at være her, men tag hensyn og skod dine cigaretter de rigtige steder og </a:t>
            </a:r>
          </a:p>
          <a:p>
            <a:r>
              <a:rPr lang="da-DK" sz="1200" dirty="0"/>
              <a:t>c</a:t>
            </a:r>
            <a:r>
              <a:rPr lang="da-DK" sz="1200" dirty="0" smtClean="0"/>
              <a:t>igaretskodder skal ikke smides i gården, på græsset eller i bedene….Det tager faktisk 5-10 år</a:t>
            </a:r>
          </a:p>
          <a:p>
            <a:r>
              <a:rPr lang="da-DK" sz="1200" dirty="0"/>
              <a:t>f</a:t>
            </a:r>
            <a:r>
              <a:rPr lang="da-DK" sz="1200" dirty="0" smtClean="0"/>
              <a:t>ør et cigaretskod forgår……………</a:t>
            </a:r>
          </a:p>
          <a:p>
            <a:endParaRPr lang="da-DK"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404665" y="755576"/>
            <a:ext cx="6048672" cy="6617196"/>
          </a:xfrm>
          <a:prstGeom prst="rect">
            <a:avLst/>
          </a:prstGeom>
          <a:noFill/>
        </p:spPr>
        <p:txBody>
          <a:bodyPr wrap="square" rtlCol="0">
            <a:spAutoFit/>
          </a:bodyPr>
          <a:lstStyle/>
          <a:p>
            <a:r>
              <a:rPr lang="da-DK" sz="1600" b="1" dirty="0" smtClean="0"/>
              <a:t>Nye P-regler her på Frederiksberg som også gælder os</a:t>
            </a:r>
          </a:p>
          <a:p>
            <a:r>
              <a:rPr lang="da-DK" sz="1200" b="1" dirty="0" smtClean="0"/>
              <a:t>I har sikkert som jeg modtaget en fin pjece fra Frederiksberg Kommune om de nye parkeringsregler på </a:t>
            </a:r>
            <a:r>
              <a:rPr lang="da-DK" sz="1200" b="1" dirty="0"/>
              <a:t>F</a:t>
            </a:r>
            <a:r>
              <a:rPr lang="da-DK" sz="1200" b="1" dirty="0" smtClean="0"/>
              <a:t>rederiksberg fra 1. april 2015.</a:t>
            </a:r>
          </a:p>
          <a:p>
            <a:endParaRPr lang="da-DK" sz="1200" b="1" dirty="0"/>
          </a:p>
          <a:p>
            <a:r>
              <a:rPr lang="da-DK" sz="1200" b="1" dirty="0" smtClean="0"/>
              <a:t>Husk endeligt at oplyse de nye P-regler til jeres gæster.</a:t>
            </a:r>
          </a:p>
          <a:p>
            <a:endParaRPr lang="da-DK" sz="1200" b="1" dirty="0"/>
          </a:p>
          <a:p>
            <a:r>
              <a:rPr lang="da-DK" sz="1200" b="1" dirty="0" smtClean="0"/>
              <a:t>Vi </a:t>
            </a:r>
            <a:r>
              <a:rPr lang="da-DK" sz="1200" b="1" dirty="0" err="1" smtClean="0"/>
              <a:t>brínger</a:t>
            </a:r>
            <a:r>
              <a:rPr lang="da-DK" sz="1200" b="1" dirty="0" smtClean="0"/>
              <a:t> lige noget af det mest vigtige i de nye P-regler:</a:t>
            </a:r>
          </a:p>
          <a:p>
            <a:endParaRPr lang="da-DK" sz="1200" b="1" dirty="0"/>
          </a:p>
          <a:p>
            <a:r>
              <a:rPr lang="da-DK" sz="1200" b="1" dirty="0" smtClean="0"/>
              <a:t>Billetpriser for parkering fra 1. april 2015:</a:t>
            </a:r>
          </a:p>
          <a:p>
            <a:endParaRPr lang="da-DK" sz="1200" b="1" dirty="0"/>
          </a:p>
          <a:p>
            <a:r>
              <a:rPr lang="da-DK" sz="1200" b="1" dirty="0" smtClean="0"/>
              <a:t>0-2 timer		Gratis</a:t>
            </a:r>
          </a:p>
          <a:p>
            <a:r>
              <a:rPr lang="da-DK" sz="1200" b="1" dirty="0"/>
              <a:t> </a:t>
            </a:r>
            <a:r>
              <a:rPr lang="da-DK" sz="1200" b="1" dirty="0" smtClean="0"/>
              <a:t>   3 timer		Kr.   10,00</a:t>
            </a:r>
          </a:p>
          <a:p>
            <a:r>
              <a:rPr lang="da-DK" sz="1200" b="1" dirty="0"/>
              <a:t> </a:t>
            </a:r>
            <a:r>
              <a:rPr lang="da-DK" sz="1200" b="1" dirty="0" smtClean="0"/>
              <a:t>   4 timer		Kr.   25,00</a:t>
            </a:r>
          </a:p>
          <a:p>
            <a:r>
              <a:rPr lang="da-DK" sz="1200" b="1" dirty="0"/>
              <a:t> </a:t>
            </a:r>
            <a:r>
              <a:rPr lang="da-DK" sz="1200" b="1" dirty="0" smtClean="0"/>
              <a:t>   5 timer		Kr.   45,00</a:t>
            </a:r>
          </a:p>
          <a:p>
            <a:r>
              <a:rPr lang="da-DK" sz="1200" b="1" dirty="0"/>
              <a:t> </a:t>
            </a:r>
            <a:r>
              <a:rPr lang="da-DK" sz="1200" b="1" dirty="0" smtClean="0"/>
              <a:t>   6 timer 		Kr.   65,00</a:t>
            </a:r>
          </a:p>
          <a:p>
            <a:endParaRPr lang="da-DK" sz="1200" b="1" dirty="0"/>
          </a:p>
          <a:p>
            <a:r>
              <a:rPr lang="da-DK" sz="1200" b="1" dirty="0" smtClean="0"/>
              <a:t>Over 6 timer		Kr.   70,00</a:t>
            </a:r>
          </a:p>
          <a:p>
            <a:r>
              <a:rPr lang="da-DK" sz="1200" b="1" dirty="0" smtClean="0"/>
              <a:t>En uge 		Kr. 350,00</a:t>
            </a:r>
          </a:p>
          <a:p>
            <a:endParaRPr lang="da-DK" sz="1200" b="1" dirty="0"/>
          </a:p>
          <a:p>
            <a:r>
              <a:rPr lang="da-DK" sz="1200" b="1" dirty="0" smtClean="0"/>
              <a:t>Altså hvis du får besøg og dine gæster er i bil til </a:t>
            </a:r>
            <a:r>
              <a:rPr lang="da-DK" sz="1200" b="1" dirty="0" err="1" smtClean="0"/>
              <a:t>Lyøvej</a:t>
            </a:r>
            <a:r>
              <a:rPr lang="da-DK" sz="1200" b="1" dirty="0" smtClean="0"/>
              <a:t> eller sprogøvej og skal parkere sin bil mere end 2 timer skal der købes parkeringsbillet.</a:t>
            </a:r>
          </a:p>
          <a:p>
            <a:endParaRPr lang="da-DK" sz="1200" b="1" dirty="0"/>
          </a:p>
          <a:p>
            <a:r>
              <a:rPr lang="da-DK" sz="1200" b="1" u="sng" dirty="0" smtClean="0"/>
              <a:t>Du kan betale for parkeringen med mobiltelefonen hos:</a:t>
            </a:r>
          </a:p>
          <a:p>
            <a:endParaRPr lang="da-DK" sz="1200" b="1" u="sng" dirty="0" smtClean="0"/>
          </a:p>
          <a:p>
            <a:r>
              <a:rPr lang="da-DK" sz="1200" b="1" dirty="0" err="1" smtClean="0"/>
              <a:t>Easypark</a:t>
            </a:r>
            <a:r>
              <a:rPr lang="da-DK" sz="1200" b="1" dirty="0" smtClean="0"/>
              <a:t>: </a:t>
            </a:r>
            <a:r>
              <a:rPr lang="da-DK" sz="1200" b="1" dirty="0" err="1" smtClean="0"/>
              <a:t>Tlf</a:t>
            </a:r>
            <a:r>
              <a:rPr lang="da-DK" sz="1200" b="1" dirty="0" smtClean="0"/>
              <a:t> 7022 1245 eller SMS ”</a:t>
            </a:r>
            <a:r>
              <a:rPr lang="da-DK" sz="1200" b="1" dirty="0" err="1" smtClean="0"/>
              <a:t>app</a:t>
            </a:r>
            <a:r>
              <a:rPr lang="da-DK" sz="1200" b="1" dirty="0" smtClean="0"/>
              <a:t>” til 1411</a:t>
            </a:r>
          </a:p>
          <a:p>
            <a:r>
              <a:rPr lang="da-DK" sz="1200" b="1" dirty="0" smtClean="0"/>
              <a:t>Parkman: Hent </a:t>
            </a:r>
            <a:r>
              <a:rPr lang="da-DK" sz="1200" b="1" dirty="0" err="1" smtClean="0"/>
              <a:t>app</a:t>
            </a:r>
            <a:r>
              <a:rPr lang="da-DK" sz="1200" b="1" dirty="0" smtClean="0"/>
              <a:t> på parkman.dk</a:t>
            </a:r>
          </a:p>
          <a:p>
            <a:r>
              <a:rPr lang="da-DK" sz="1200" b="1" dirty="0" err="1" smtClean="0"/>
              <a:t>ParkPark</a:t>
            </a:r>
            <a:r>
              <a:rPr lang="da-DK" sz="1200" b="1" dirty="0" smtClean="0"/>
              <a:t>: tlf.: 7230 0200 eller SMS ”parkpark” til 1220</a:t>
            </a:r>
          </a:p>
          <a:p>
            <a:endParaRPr lang="da-DK" sz="1200" b="1" dirty="0"/>
          </a:p>
          <a:p>
            <a:endParaRPr lang="da-DK" sz="1200" b="1" dirty="0" smtClean="0"/>
          </a:p>
          <a:p>
            <a:endParaRPr lang="da-DK" sz="1200" b="1" dirty="0"/>
          </a:p>
          <a:p>
            <a:r>
              <a:rPr lang="da-DK" sz="1200" b="1" dirty="0" smtClean="0"/>
              <a:t>Du kan også købe P-billet:</a:t>
            </a:r>
          </a:p>
          <a:p>
            <a:r>
              <a:rPr lang="da-DK" sz="1200" b="1" dirty="0" smtClean="0"/>
              <a:t>I parkeringsautomater, som du kan se på hjemmesiden </a:t>
            </a:r>
            <a:r>
              <a:rPr lang="da-DK" sz="1200" b="1" dirty="0" smtClean="0">
                <a:hlinkClick r:id="rId3"/>
              </a:rPr>
              <a:t>www.frederiksberg.dk</a:t>
            </a:r>
            <a:endParaRPr lang="da-DK" sz="1200" b="1" dirty="0" smtClean="0"/>
          </a:p>
          <a:p>
            <a:r>
              <a:rPr lang="da-DK" sz="1200" b="1" dirty="0" smtClean="0"/>
              <a:t>Eller i P-kælderen under </a:t>
            </a:r>
            <a:r>
              <a:rPr lang="da-DK" sz="1200" b="1" smtClean="0"/>
              <a:t>Falkoner Plads.</a:t>
            </a:r>
            <a:endParaRPr lang="da-DK" sz="1200" b="1" dirty="0" smtClean="0"/>
          </a:p>
          <a:p>
            <a:endParaRPr lang="da-DK" sz="1200" b="1" dirty="0" smtClean="0"/>
          </a:p>
          <a:p>
            <a:endParaRPr lang="da-DK" sz="1200" dirty="0"/>
          </a:p>
        </p:txBody>
      </p:sp>
    </p:spTree>
    <p:extLst>
      <p:ext uri="{BB962C8B-B14F-4D97-AF65-F5344CB8AC3E}">
        <p14:creationId xmlns:p14="http://schemas.microsoft.com/office/powerpoint/2010/main" xmlns="" val="134016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548680" y="395536"/>
            <a:ext cx="3998467" cy="276999"/>
          </a:xfrm>
          <a:prstGeom prst="rect">
            <a:avLst/>
          </a:prstGeom>
          <a:noFill/>
        </p:spPr>
        <p:txBody>
          <a:bodyPr wrap="square" rtlCol="0">
            <a:spAutoFit/>
          </a:bodyPr>
          <a:lstStyle/>
          <a:p>
            <a:r>
              <a:rPr lang="da-DK" sz="1200" dirty="0" smtClean="0"/>
              <a:t>Efter generalforsamlingen for nyligt ser bestyrelsen sådan ud:</a:t>
            </a:r>
            <a:endParaRPr lang="da-DK" sz="1200" dirty="0"/>
          </a:p>
        </p:txBody>
      </p:sp>
      <p:pic>
        <p:nvPicPr>
          <p:cNvPr id="1027" name="Picture 3"/>
          <p:cNvPicPr>
            <a:picLocks noChangeAspect="1" noChangeArrowheads="1"/>
          </p:cNvPicPr>
          <p:nvPr/>
        </p:nvPicPr>
        <p:blipFill>
          <a:blip r:embed="rId3" cstate="print"/>
          <a:srcRect/>
          <a:stretch>
            <a:fillRect/>
          </a:stretch>
        </p:blipFill>
        <p:spPr bwMode="auto">
          <a:xfrm>
            <a:off x="548680" y="7236296"/>
            <a:ext cx="857855" cy="1148304"/>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48680" y="2195736"/>
            <a:ext cx="822615" cy="1150172"/>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48680" y="971600"/>
            <a:ext cx="792892" cy="107843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548680" y="3491880"/>
            <a:ext cx="857855" cy="1180535"/>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548680" y="6012160"/>
            <a:ext cx="1008112" cy="1117253"/>
          </a:xfrm>
          <a:prstGeom prst="rect">
            <a:avLst/>
          </a:prstGeom>
          <a:noFill/>
          <a:ln w="9525">
            <a:noFill/>
            <a:miter lim="800000"/>
            <a:headEnd/>
            <a:tailEnd/>
          </a:ln>
        </p:spPr>
      </p:pic>
      <p:sp>
        <p:nvSpPr>
          <p:cNvPr id="11" name="Tekstboks 10"/>
          <p:cNvSpPr txBox="1"/>
          <p:nvPr/>
        </p:nvSpPr>
        <p:spPr>
          <a:xfrm>
            <a:off x="1988840" y="899592"/>
            <a:ext cx="3240360" cy="830997"/>
          </a:xfrm>
          <a:prstGeom prst="rect">
            <a:avLst/>
          </a:prstGeom>
          <a:noFill/>
        </p:spPr>
        <p:txBody>
          <a:bodyPr wrap="square" rtlCol="0">
            <a:spAutoFit/>
          </a:bodyPr>
          <a:lstStyle/>
          <a:p>
            <a:r>
              <a:rPr lang="da-DK" sz="1200" dirty="0" smtClean="0"/>
              <a:t>Formand Anders Dalsted:</a:t>
            </a:r>
          </a:p>
          <a:p>
            <a:r>
              <a:rPr lang="da-DK" sz="1200" dirty="0" smtClean="0"/>
              <a:t>Sprogøvej 12, 1., th.</a:t>
            </a:r>
          </a:p>
          <a:p>
            <a:r>
              <a:rPr lang="da-DK" sz="1200" dirty="0" smtClean="0"/>
              <a:t>Tlf: 3811 1544</a:t>
            </a:r>
          </a:p>
          <a:p>
            <a:r>
              <a:rPr lang="da-DK" sz="1200" dirty="0" smtClean="0"/>
              <a:t>Kan også kontaktes på: mail@adalsted.dk</a:t>
            </a:r>
            <a:endParaRPr lang="da-DK" sz="1200" dirty="0"/>
          </a:p>
        </p:txBody>
      </p:sp>
      <p:sp>
        <p:nvSpPr>
          <p:cNvPr id="12" name="Tekstboks 11"/>
          <p:cNvSpPr txBox="1"/>
          <p:nvPr/>
        </p:nvSpPr>
        <p:spPr>
          <a:xfrm>
            <a:off x="1988840" y="2267744"/>
            <a:ext cx="3384376" cy="830997"/>
          </a:xfrm>
          <a:prstGeom prst="rect">
            <a:avLst/>
          </a:prstGeom>
          <a:noFill/>
        </p:spPr>
        <p:txBody>
          <a:bodyPr wrap="square" rtlCol="0">
            <a:spAutoFit/>
          </a:bodyPr>
          <a:lstStyle/>
          <a:p>
            <a:r>
              <a:rPr lang="da-DK" sz="1200" dirty="0" smtClean="0"/>
              <a:t>Næstformand Birger Christensen:</a:t>
            </a:r>
          </a:p>
          <a:p>
            <a:r>
              <a:rPr lang="da-DK" sz="1200" dirty="0" smtClean="0"/>
              <a:t>Sprogøvej 12, 3., tv.</a:t>
            </a:r>
          </a:p>
          <a:p>
            <a:r>
              <a:rPr lang="da-DK" sz="1200" dirty="0" smtClean="0"/>
              <a:t>Tlf:  5190 7980</a:t>
            </a:r>
            <a:endParaRPr lang="da-DK" sz="1200" dirty="0"/>
          </a:p>
          <a:p>
            <a:r>
              <a:rPr lang="da-DK" sz="1200" dirty="0" smtClean="0"/>
              <a:t>Kan også kontaktes på: ib@xline.dk</a:t>
            </a:r>
            <a:endParaRPr lang="da-DK" sz="1200" dirty="0"/>
          </a:p>
        </p:txBody>
      </p:sp>
      <p:sp>
        <p:nvSpPr>
          <p:cNvPr id="13" name="Tekstboks 12"/>
          <p:cNvSpPr txBox="1"/>
          <p:nvPr/>
        </p:nvSpPr>
        <p:spPr>
          <a:xfrm>
            <a:off x="1988840" y="3563888"/>
            <a:ext cx="3888432" cy="830997"/>
          </a:xfrm>
          <a:prstGeom prst="rect">
            <a:avLst/>
          </a:prstGeom>
          <a:noFill/>
        </p:spPr>
        <p:txBody>
          <a:bodyPr wrap="square" rtlCol="0">
            <a:spAutoFit/>
          </a:bodyPr>
          <a:lstStyle/>
          <a:p>
            <a:r>
              <a:rPr lang="da-DK" sz="1200" dirty="0" smtClean="0"/>
              <a:t>Bestyrelsesmedlem Allan Rabenfeldt</a:t>
            </a:r>
          </a:p>
          <a:p>
            <a:r>
              <a:rPr lang="da-DK" sz="1200" dirty="0" smtClean="0"/>
              <a:t>Sprogøvej 12, 4., tv.</a:t>
            </a:r>
          </a:p>
          <a:p>
            <a:r>
              <a:rPr lang="da-DK" sz="1200" dirty="0" smtClean="0"/>
              <a:t>Tlf: 2251 1016</a:t>
            </a:r>
          </a:p>
          <a:p>
            <a:r>
              <a:rPr lang="da-DK" sz="1200" dirty="0" smtClean="0"/>
              <a:t>Kan også kontaktes på: rabenfeldt@hotmail.com</a:t>
            </a:r>
            <a:endParaRPr lang="da-DK" sz="1200" dirty="0"/>
          </a:p>
        </p:txBody>
      </p:sp>
      <p:sp>
        <p:nvSpPr>
          <p:cNvPr id="14" name="Tekstboks 13"/>
          <p:cNvSpPr txBox="1"/>
          <p:nvPr/>
        </p:nvSpPr>
        <p:spPr>
          <a:xfrm>
            <a:off x="1988840" y="4860032"/>
            <a:ext cx="3600400" cy="830997"/>
          </a:xfrm>
          <a:prstGeom prst="rect">
            <a:avLst/>
          </a:prstGeom>
          <a:noFill/>
        </p:spPr>
        <p:txBody>
          <a:bodyPr wrap="square" rtlCol="0">
            <a:spAutoFit/>
          </a:bodyPr>
          <a:lstStyle/>
          <a:p>
            <a:r>
              <a:rPr lang="da-DK" sz="1200" dirty="0" smtClean="0"/>
              <a:t>Bestyrelsessuppleant Natalia Borch Nielsen</a:t>
            </a:r>
          </a:p>
          <a:p>
            <a:r>
              <a:rPr lang="da-DK" sz="1200" dirty="0" smtClean="0"/>
              <a:t>Sprogøvej 10, 2., th.</a:t>
            </a:r>
          </a:p>
          <a:p>
            <a:r>
              <a:rPr lang="da-DK" sz="1200" dirty="0" smtClean="0"/>
              <a:t>TLf: 6177 8816</a:t>
            </a:r>
          </a:p>
          <a:p>
            <a:r>
              <a:rPr lang="da-DK" sz="1200" dirty="0" smtClean="0"/>
              <a:t>Kan også kontaktes på: gril86@hotmail.com </a:t>
            </a:r>
            <a:endParaRPr lang="da-DK" sz="1200" dirty="0"/>
          </a:p>
        </p:txBody>
      </p:sp>
      <p:sp>
        <p:nvSpPr>
          <p:cNvPr id="15" name="Tekstboks 14"/>
          <p:cNvSpPr txBox="1"/>
          <p:nvPr/>
        </p:nvSpPr>
        <p:spPr>
          <a:xfrm>
            <a:off x="1988840" y="6084168"/>
            <a:ext cx="3432030" cy="830997"/>
          </a:xfrm>
          <a:prstGeom prst="rect">
            <a:avLst/>
          </a:prstGeom>
          <a:noFill/>
        </p:spPr>
        <p:txBody>
          <a:bodyPr wrap="none" rtlCol="0">
            <a:spAutoFit/>
          </a:bodyPr>
          <a:lstStyle/>
          <a:p>
            <a:r>
              <a:rPr lang="da-DK" sz="1200" dirty="0" smtClean="0"/>
              <a:t>Bestyrelsesmedlem Maibrit Gjørup</a:t>
            </a:r>
          </a:p>
          <a:p>
            <a:r>
              <a:rPr lang="da-DK" sz="1200" dirty="0" smtClean="0"/>
              <a:t>Sprogøvej 10, 2., tv.</a:t>
            </a:r>
          </a:p>
          <a:p>
            <a:r>
              <a:rPr lang="da-DK" sz="1200" dirty="0" smtClean="0"/>
              <a:t>Tlf: 2795 3144</a:t>
            </a:r>
          </a:p>
          <a:p>
            <a:r>
              <a:rPr lang="da-DK" sz="1200" dirty="0" smtClean="0"/>
              <a:t>Kan også kontaktes på: maibritgjorup@hotmail.com</a:t>
            </a:r>
            <a:endParaRPr lang="da-DK" sz="1200" dirty="0"/>
          </a:p>
        </p:txBody>
      </p:sp>
      <p:sp>
        <p:nvSpPr>
          <p:cNvPr id="16" name="Tekstboks 15"/>
          <p:cNvSpPr txBox="1"/>
          <p:nvPr/>
        </p:nvSpPr>
        <p:spPr>
          <a:xfrm>
            <a:off x="1988840" y="7308304"/>
            <a:ext cx="3141694" cy="830997"/>
          </a:xfrm>
          <a:prstGeom prst="rect">
            <a:avLst/>
          </a:prstGeom>
          <a:noFill/>
        </p:spPr>
        <p:txBody>
          <a:bodyPr wrap="none" rtlCol="0">
            <a:spAutoFit/>
          </a:bodyPr>
          <a:lstStyle/>
          <a:p>
            <a:r>
              <a:rPr lang="da-DK" sz="1200" dirty="0" smtClean="0"/>
              <a:t>Bestyrelsesmedlem Helle Arslev</a:t>
            </a:r>
          </a:p>
          <a:p>
            <a:r>
              <a:rPr lang="da-DK" sz="1200" dirty="0" err="1" smtClean="0"/>
              <a:t>Lyøvej</a:t>
            </a:r>
            <a:r>
              <a:rPr lang="da-DK" sz="1200" dirty="0" smtClean="0"/>
              <a:t> 17, 3., th.</a:t>
            </a:r>
          </a:p>
          <a:p>
            <a:r>
              <a:rPr lang="da-DK" sz="1200" dirty="0" err="1" smtClean="0"/>
              <a:t>Tlf</a:t>
            </a:r>
            <a:r>
              <a:rPr lang="da-DK" sz="1200" dirty="0" smtClean="0"/>
              <a:t>: 2065 1130</a:t>
            </a:r>
          </a:p>
          <a:p>
            <a:r>
              <a:rPr lang="da-DK" sz="1200" dirty="0" smtClean="0"/>
              <a:t>Kan også kontaktes på: </a:t>
            </a:r>
            <a:r>
              <a:rPr lang="da-DK" sz="1200" dirty="0" err="1" smtClean="0"/>
              <a:t>helle.arslev@gmail.com</a:t>
            </a:r>
            <a:endParaRPr lang="da-DK" sz="1200" dirty="0"/>
          </a:p>
        </p:txBody>
      </p:sp>
      <p:pic>
        <p:nvPicPr>
          <p:cNvPr id="2" name="Billede 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48680" y="4745950"/>
            <a:ext cx="881210" cy="11810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548680" y="683568"/>
            <a:ext cx="3776483" cy="338554"/>
          </a:xfrm>
          <a:prstGeom prst="rect">
            <a:avLst/>
          </a:prstGeom>
          <a:noFill/>
        </p:spPr>
        <p:txBody>
          <a:bodyPr wrap="none" rtlCol="0">
            <a:spAutoFit/>
          </a:bodyPr>
          <a:lstStyle/>
          <a:p>
            <a:r>
              <a:rPr lang="da-DK" sz="1600" b="1" dirty="0" smtClean="0"/>
              <a:t>Bestyrelsens  faste mødedage  2014/2015:</a:t>
            </a:r>
            <a:endParaRPr lang="da-DK" sz="1600" b="1" dirty="0"/>
          </a:p>
        </p:txBody>
      </p:sp>
      <p:sp>
        <p:nvSpPr>
          <p:cNvPr id="7" name="Tekstboks 6"/>
          <p:cNvSpPr txBox="1"/>
          <p:nvPr/>
        </p:nvSpPr>
        <p:spPr>
          <a:xfrm>
            <a:off x="620688" y="1619672"/>
            <a:ext cx="5616624" cy="2492990"/>
          </a:xfrm>
          <a:prstGeom prst="rect">
            <a:avLst/>
          </a:prstGeom>
          <a:noFill/>
        </p:spPr>
        <p:txBody>
          <a:bodyPr wrap="square" rtlCol="0">
            <a:spAutoFit/>
          </a:bodyPr>
          <a:lstStyle/>
          <a:p>
            <a:r>
              <a:rPr lang="da-DK" sz="1200" b="1" dirty="0" smtClean="0"/>
              <a:t>Alle bestyrelsens mødedage er den 2. tirsdag i måneden</a:t>
            </a:r>
          </a:p>
          <a:p>
            <a:endParaRPr lang="da-DK" sz="1200" b="1" dirty="0"/>
          </a:p>
          <a:p>
            <a:r>
              <a:rPr lang="da-DK" sz="1200" b="1" dirty="0" smtClean="0"/>
              <a:t>Den 11. november 2014</a:t>
            </a:r>
          </a:p>
          <a:p>
            <a:r>
              <a:rPr lang="da-DK" sz="1200" b="1" dirty="0" smtClean="0"/>
              <a:t>Den   9. december 2014</a:t>
            </a:r>
          </a:p>
          <a:p>
            <a:r>
              <a:rPr lang="da-DK" sz="1200" b="1" dirty="0" smtClean="0"/>
              <a:t>Den 13. januar 2015</a:t>
            </a:r>
          </a:p>
          <a:p>
            <a:r>
              <a:rPr lang="da-DK" sz="1200" b="1" dirty="0" smtClean="0"/>
              <a:t>Den 10. februar 2015</a:t>
            </a:r>
          </a:p>
          <a:p>
            <a:r>
              <a:rPr lang="da-DK" sz="1200" b="1" dirty="0" smtClean="0"/>
              <a:t>Den 10. marts 2015</a:t>
            </a:r>
          </a:p>
          <a:p>
            <a:r>
              <a:rPr lang="da-DK" sz="1200" b="1" dirty="0" smtClean="0"/>
              <a:t>Den  15. april 2015</a:t>
            </a:r>
          </a:p>
          <a:p>
            <a:r>
              <a:rPr lang="da-DK" sz="1200" b="1" dirty="0" smtClean="0"/>
              <a:t>Den 12. maj 2015</a:t>
            </a:r>
          </a:p>
          <a:p>
            <a:r>
              <a:rPr lang="da-DK" sz="1200" b="1" dirty="0" smtClean="0"/>
              <a:t>Den   9. juni 2015</a:t>
            </a:r>
          </a:p>
          <a:p>
            <a:r>
              <a:rPr lang="da-DK" sz="1200" b="1" dirty="0" smtClean="0"/>
              <a:t>Sommerferie i  juli – der holdes ingen bestyrelsesmøde</a:t>
            </a:r>
          </a:p>
          <a:p>
            <a:r>
              <a:rPr lang="da-DK" sz="1200" b="1" dirty="0" smtClean="0"/>
              <a:t>Den 11. august 2015</a:t>
            </a:r>
          </a:p>
          <a:p>
            <a:r>
              <a:rPr lang="da-DK" sz="1200" b="1" dirty="0" smtClean="0"/>
              <a:t>Den   8. september 2015</a:t>
            </a:r>
            <a:endParaRPr lang="da-DK" sz="1200" b="1" dirty="0"/>
          </a:p>
        </p:txBody>
      </p:sp>
      <p:sp>
        <p:nvSpPr>
          <p:cNvPr id="8" name="Tekstboks 7"/>
          <p:cNvSpPr txBox="1"/>
          <p:nvPr/>
        </p:nvSpPr>
        <p:spPr>
          <a:xfrm>
            <a:off x="620688" y="4211960"/>
            <a:ext cx="5542738" cy="830997"/>
          </a:xfrm>
          <a:prstGeom prst="rect">
            <a:avLst/>
          </a:prstGeom>
          <a:noFill/>
        </p:spPr>
        <p:txBody>
          <a:bodyPr wrap="square" rtlCol="0">
            <a:spAutoFit/>
          </a:bodyPr>
          <a:lstStyle/>
          <a:p>
            <a:r>
              <a:rPr lang="da-DK" sz="1200" b="1" dirty="0" smtClean="0"/>
              <a:t>Du er altid velkommen til at komme forbi bestyrelsens kontor på vores mødedage</a:t>
            </a:r>
          </a:p>
          <a:p>
            <a:r>
              <a:rPr lang="da-DK" sz="1200" b="1" dirty="0" smtClean="0"/>
              <a:t>( ligger over for indgangen til cykelkælderen)</a:t>
            </a:r>
          </a:p>
          <a:p>
            <a:endParaRPr lang="da-DK" sz="1200" b="1" dirty="0"/>
          </a:p>
          <a:p>
            <a:r>
              <a:rPr lang="da-DK" sz="1200" b="1" dirty="0" smtClean="0"/>
              <a:t>Vores møder starter altid kl.19 og vi er at træffe ca. 1 time frem</a:t>
            </a:r>
            <a:endParaRPr lang="da-DK" sz="1200" b="1" dirty="0"/>
          </a:p>
        </p:txBody>
      </p:sp>
      <p:sp>
        <p:nvSpPr>
          <p:cNvPr id="9" name="Tekstboks 8"/>
          <p:cNvSpPr txBox="1"/>
          <p:nvPr/>
        </p:nvSpPr>
        <p:spPr>
          <a:xfrm>
            <a:off x="548680" y="5148064"/>
            <a:ext cx="6182207" cy="430887"/>
          </a:xfrm>
          <a:prstGeom prst="rect">
            <a:avLst/>
          </a:prstGeom>
          <a:noFill/>
        </p:spPr>
        <p:txBody>
          <a:bodyPr wrap="square" rtlCol="0">
            <a:spAutoFit/>
          </a:bodyPr>
          <a:lstStyle/>
          <a:p>
            <a:endParaRPr lang="da-DK" sz="1200" dirty="0"/>
          </a:p>
          <a:p>
            <a:r>
              <a:rPr lang="da-DK" sz="1000" i="1" dirty="0" smtClean="0"/>
              <a:t>Ansvarshavende for ALS-NYT: Bestyrelsen ALS v/ Helle </a:t>
            </a:r>
            <a:endParaRPr lang="da-DK" sz="1000" i="1" dirty="0"/>
          </a:p>
        </p:txBody>
      </p:sp>
      <p:graphicFrame>
        <p:nvGraphicFramePr>
          <p:cNvPr id="1026" name="Object 2"/>
          <p:cNvGraphicFramePr>
            <a:graphicFrameLocks noChangeAspect="1"/>
          </p:cNvGraphicFramePr>
          <p:nvPr>
            <p:extLst>
              <p:ext uri="{D42A27DB-BD31-4B8C-83A1-F6EECF244321}">
                <p14:modId xmlns:p14="http://schemas.microsoft.com/office/powerpoint/2010/main" xmlns="" val="3391179641"/>
              </p:ext>
            </p:extLst>
          </p:nvPr>
        </p:nvGraphicFramePr>
        <p:xfrm>
          <a:off x="5229200" y="4808981"/>
          <a:ext cx="300304" cy="791791"/>
        </p:xfrm>
        <a:graphic>
          <a:graphicData uri="http://schemas.openxmlformats.org/presentationml/2006/ole">
            <p:oleObj spid="_x0000_s25603" name="Multimedieklip" r:id="rId4" imgW="1089329" imgH="3934305" progId="">
              <p:embed/>
            </p:oleObj>
          </a:graphicData>
        </a:graphic>
      </p:graphicFrame>
    </p:spTree>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1216</TotalTime>
  <Words>1795</Words>
  <Application>Microsoft Office PowerPoint</Application>
  <PresentationFormat>Skærmshow (4:3)</PresentationFormat>
  <Paragraphs>242</Paragraphs>
  <Slides>9</Slides>
  <Notes>9</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9</vt:i4>
      </vt:variant>
    </vt:vector>
  </HeadingPairs>
  <TitlesOfParts>
    <vt:vector size="11" baseType="lpstr">
      <vt:lpstr>Kontortema</vt:lpstr>
      <vt:lpstr>Multimedieklip</vt:lpstr>
      <vt:lpstr>Dias nummer 1</vt:lpstr>
      <vt:lpstr>Dias nummer 2</vt:lpstr>
      <vt:lpstr>Dias nummer 3</vt:lpstr>
      <vt:lpstr>Dias nummer 4</vt:lpstr>
      <vt:lpstr>Dias nummer 5</vt:lpstr>
      <vt:lpstr>Dias nummer 6</vt:lpstr>
      <vt:lpstr>Dias nummer 7</vt:lpstr>
      <vt:lpstr>Dias nummer 8</vt:lpstr>
      <vt:lpstr>Dias nummer 9</vt:lpstr>
    </vt:vector>
  </TitlesOfParts>
  <Company>HK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Helle Arslev</dc:creator>
  <cp:lastModifiedBy>magj01</cp:lastModifiedBy>
  <cp:revision>162</cp:revision>
  <cp:lastPrinted>2014-10-16T07:06:22Z</cp:lastPrinted>
  <dcterms:created xsi:type="dcterms:W3CDTF">2013-10-09T07:04:10Z</dcterms:created>
  <dcterms:modified xsi:type="dcterms:W3CDTF">2015-03-24T14:32:05Z</dcterms:modified>
</cp:coreProperties>
</file>